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2"/>
  </p:notesMasterIdLst>
  <p:handoutMasterIdLst>
    <p:handoutMasterId r:id="rId33"/>
  </p:handoutMasterIdLst>
  <p:sldIdLst>
    <p:sldId id="322" r:id="rId5"/>
    <p:sldId id="324" r:id="rId6"/>
    <p:sldId id="325" r:id="rId7"/>
    <p:sldId id="326" r:id="rId8"/>
    <p:sldId id="328" r:id="rId9"/>
    <p:sldId id="327" r:id="rId10"/>
    <p:sldId id="330" r:id="rId11"/>
    <p:sldId id="331" r:id="rId12"/>
    <p:sldId id="332" r:id="rId13"/>
    <p:sldId id="333" r:id="rId14"/>
    <p:sldId id="334" r:id="rId15"/>
    <p:sldId id="351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</p:sldIdLst>
  <p:sldSz cx="12188825" cy="6858000"/>
  <p:notesSz cx="6858000" cy="9144000"/>
  <p:custDataLst>
    <p:tags r:id="rId34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B39"/>
    <a:srgbClr val="FF8B8B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81" autoAdjust="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963431-1247-4058-934F-3C6DC95264DA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9F912AB-2776-42F2-A957-313FC7EFED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5607DA-E7F4-4829-92C9-BA5DC6413755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00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56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94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C048143D-B1F0-4BFD-8DD4-5F77C2095F71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BE37EC-AD2D-4877-BAD2-528D445CD26F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F1E149-FC90-4207-B405-44B4D80ED53A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4D9FED-11A2-4FA4-ADB4-637F7773D269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3C1D64-A905-4432-99CC-DC959E3E3766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89F01-60F0-4D13-A6F8-1D6044332B8B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B53FD4-CE19-4CCF-A5A3-BAF3B20E76F6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0C0F34-37F0-401B-AF48-6845236B4591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AD2B6A-021E-4940-B469-5FD30EA67914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A17B66-4020-4BC6-A2C9-5756BFDEB185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FB0166-F4A7-4D0D-808F-CC4728F2C426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3222D56-AF82-4D88-AA02-5E51A2625AA9}" type="datetime1">
              <a:rPr lang="cs-CZ" smtClean="0"/>
              <a:t>02.05.2021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Izomorfní úlohy</a:t>
            </a:r>
            <a:br>
              <a:rPr lang="cs-CZ" dirty="0"/>
            </a:br>
            <a:r>
              <a:rPr lang="cs-CZ" dirty="0"/>
              <a:t>v kombinatorice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Filip konopka</a:t>
            </a:r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82F12-0419-4861-9144-642C8B1F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Kombinace bez opakování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BDD94-D99D-4A0C-9469-95791B8BE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/>
          <a:p>
            <a:r>
              <a:rPr lang="cs-CZ" dirty="0"/>
              <a:t>Kolika způsoby lze sestavit 6-ti členný tým na volejbal z 10 hráčů?</a:t>
            </a:r>
          </a:p>
          <a:p>
            <a:endParaRPr lang="cs-CZ" dirty="0"/>
          </a:p>
        </p:txBody>
      </p:sp>
      <p:pic>
        <p:nvPicPr>
          <p:cNvPr id="5" name="Obrázek 4" descr="Obsah obrázku obloha, exteriér, volejbal, sportovní hra&#10;&#10;Popis byl vytvořen automaticky">
            <a:extLst>
              <a:ext uri="{FF2B5EF4-FFF2-40B4-BE49-F238E27FC236}">
                <a16:creationId xmlns:a16="http://schemas.microsoft.com/office/drawing/2014/main" id="{F1FC760A-B276-46BC-83EA-993145BFA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83" y="2305051"/>
            <a:ext cx="4419600" cy="331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7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82F12-0419-4861-9144-642C8B1F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bez opakování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BDD94-D99D-4A0C-9469-95791B8BE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10116615" cy="4114801"/>
          </a:xfrm>
        </p:spPr>
        <p:txBody>
          <a:bodyPr>
            <a:normAutofit/>
          </a:bodyPr>
          <a:lstStyle/>
          <a:p>
            <a:r>
              <a:rPr lang="cs-CZ" dirty="0"/>
              <a:t>Kolika způsoby lze sestavit 6-ti členný tým na volejbal z 10 hráčů?</a:t>
            </a:r>
          </a:p>
          <a:p>
            <a:r>
              <a:rPr lang="cs-CZ" dirty="0"/>
              <a:t>Kolika způsoby můžeme v loterii vybrat 6 čísel z 10?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2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82F12-0419-4861-9144-642C8B1F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bez opakování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BDD94-D99D-4A0C-9469-95791B8BE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10116615" cy="411480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Kolika způsoby lze sestavit 6-ti členný tým na volejbal z 10 hráčů?</a:t>
            </a:r>
          </a:p>
          <a:p>
            <a:r>
              <a:rPr lang="cs-CZ" dirty="0"/>
              <a:t>Kolika způsoby můžeme v loterii vybrat 6 čísel z 10?</a:t>
            </a:r>
          </a:p>
          <a:p>
            <a:endParaRPr lang="cs-CZ" dirty="0"/>
          </a:p>
          <a:p>
            <a:r>
              <a:rPr lang="cs-CZ" i="1" dirty="0"/>
              <a:t>1. abstrakční zdvih</a:t>
            </a:r>
            <a:r>
              <a:rPr lang="cs-CZ" dirty="0"/>
              <a:t>: Řešíme úlohu „Kolika způsoby lze vybrat 6 prvků z 10, pokud nezáleží na jejich pořadí a prvky se nemůžou opakovat?</a:t>
            </a:r>
          </a:p>
          <a:p>
            <a:r>
              <a:rPr lang="cs-CZ" i="1" dirty="0"/>
              <a:t>2. abstrakční zdvih</a:t>
            </a:r>
            <a:r>
              <a:rPr lang="cs-CZ" dirty="0"/>
              <a:t>: Řešíme úlohu „Kolika způsoby lze vybrat </a:t>
            </a:r>
            <a:r>
              <a:rPr lang="cs-CZ" b="1" dirty="0">
                <a:solidFill>
                  <a:schemeClr val="accent6"/>
                </a:solidFill>
              </a:rPr>
              <a:t>k</a:t>
            </a:r>
            <a:r>
              <a:rPr lang="cs-CZ" dirty="0"/>
              <a:t> prvků z </a:t>
            </a:r>
            <a:r>
              <a:rPr lang="cs-CZ" b="1" dirty="0">
                <a:solidFill>
                  <a:schemeClr val="accent6"/>
                </a:solidFill>
              </a:rPr>
              <a:t>n</a:t>
            </a:r>
            <a:r>
              <a:rPr lang="cs-CZ" dirty="0"/>
              <a:t>, pokud nezáleží na jejich pořadí a prvky se nemůžou opakovat?“ a tedy se ptáme na </a:t>
            </a:r>
            <a:r>
              <a:rPr lang="cs-CZ" b="1" dirty="0"/>
              <a:t>počet kombinací bez opakování k-té třídy z n prvků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90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82F12-0419-4861-9144-642C8B1F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bez opakování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D0BDD94-D99D-4A0C-9469-95791B8BEA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10116615" cy="41148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Kolika způsoby lze sestavit 6-ti členný tým na volejbal z 10 hráčů?</a:t>
                </a:r>
              </a:p>
              <a:p>
                <a:r>
                  <a:rPr lang="cs-CZ" dirty="0"/>
                  <a:t>Kolika způsoby můžeme v loterii vybrat 6 čísel z 10?</a:t>
                </a:r>
              </a:p>
              <a:p>
                <a:endParaRPr lang="cs-CZ" dirty="0"/>
              </a:p>
              <a:p>
                <a:r>
                  <a:rPr lang="cs-CZ" i="1" dirty="0"/>
                  <a:t>1. abstrakční zdvih</a:t>
                </a:r>
                <a:r>
                  <a:rPr lang="cs-CZ" dirty="0"/>
                  <a:t>: Řešíme úlohu „Kolika způsoby lze vybrat 6 prvků z 10, pokud nezáleží na jejich pořadí a prvky se nemůžou opakovat?</a:t>
                </a:r>
              </a:p>
              <a:p>
                <a:r>
                  <a:rPr lang="cs-CZ" i="1" dirty="0"/>
                  <a:t>2. abstrakční zdvih</a:t>
                </a:r>
                <a:r>
                  <a:rPr lang="cs-CZ" dirty="0"/>
                  <a:t>: Řešíme úlohu „Kolika způsoby lze vybrat </a:t>
                </a:r>
                <a:r>
                  <a:rPr lang="cs-CZ" b="1" dirty="0">
                    <a:solidFill>
                      <a:schemeClr val="accent6"/>
                    </a:solidFill>
                  </a:rPr>
                  <a:t>k</a:t>
                </a:r>
                <a:r>
                  <a:rPr lang="cs-CZ" dirty="0"/>
                  <a:t> prvků z </a:t>
                </a:r>
                <a:r>
                  <a:rPr lang="cs-CZ" b="1" dirty="0">
                    <a:solidFill>
                      <a:schemeClr val="accent6"/>
                    </a:solidFill>
                  </a:rPr>
                  <a:t>n</a:t>
                </a:r>
                <a:r>
                  <a:rPr lang="cs-CZ" dirty="0"/>
                  <a:t>, pokud nezáleží na jejich pořadí a prvky se nemůžou opakovat?“ a tedy se ptáme na </a:t>
                </a:r>
                <a:r>
                  <a:rPr lang="cs-CZ" b="1" dirty="0"/>
                  <a:t>počet kombinací bez opakování k-té třídy z n prvků</a:t>
                </a:r>
                <a:r>
                  <a:rPr lang="cs-CZ" dirty="0"/>
                  <a:t>.</a:t>
                </a:r>
              </a:p>
              <a:p>
                <a:r>
                  <a:rPr lang="cs-CZ" dirty="0"/>
                  <a:t>Generický model: </a:t>
                </a:r>
                <a:r>
                  <a:rPr lang="cs-CZ" b="1" dirty="0"/>
                  <a:t>Počet kombinací bez opakování k-té třídy z n prvků </a:t>
                </a:r>
                <a:r>
                  <a:rPr lang="cs-CZ" dirty="0"/>
                  <a:t>spočteme jako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D0BDD94-D99D-4A0C-9469-95791B8BE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10116615" cy="4114801"/>
              </a:xfrm>
              <a:blipFill>
                <a:blip r:embed="rId2"/>
                <a:stretch>
                  <a:fillRect l="-723" t="-2515" r="-10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6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76284-4114-4AE7-B7E2-16600D28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Variace s opakováním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246FE-B665-4BA8-861A-7B476054F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Kolika způsoby můžeme vymalovat pokoj, pokud jsou zde 4 stěny a máme k dispozici dvě barvy, </a:t>
            </a:r>
            <a:r>
              <a:rPr lang="cs-CZ" sz="1800" b="1" dirty="0">
                <a:solidFill>
                  <a:srgbClr val="FF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červenou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bílou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CC139819-35A8-470B-A9C2-7D907895A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2641611"/>
            <a:ext cx="7704856" cy="38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4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76284-4114-4AE7-B7E2-16600D28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Variace s opakováním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246FE-B665-4BA8-861A-7B476054F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Kolika způsoby můžeme vymalovat pokoj, pokud jsou zde 4 stěny a máme k dispozici dvě barvy, červenou a bílou?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 různých 4-místných telefonních čísel lze sestavit ze dvou čísel, 0 a 1?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CC139819-35A8-470B-A9C2-7D907895A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74" y="3501008"/>
            <a:ext cx="5909086" cy="2954543"/>
          </a:xfrm>
          <a:prstGeom prst="rect">
            <a:avLst/>
          </a:prstGeom>
        </p:spPr>
      </p:pic>
      <p:pic>
        <p:nvPicPr>
          <p:cNvPr id="6" name="Obrázek 5" descr="Obsah obrázku patro, interiér, dřevo&#10;&#10;Popis byl vytvořen automaticky">
            <a:extLst>
              <a:ext uri="{FF2B5EF4-FFF2-40B4-BE49-F238E27FC236}">
                <a16:creationId xmlns:a16="http://schemas.microsoft.com/office/drawing/2014/main" id="{9F00FD61-5254-4048-9AB2-F08890658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3284984"/>
            <a:ext cx="4922432" cy="32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76284-4114-4AE7-B7E2-16600D28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Variace s opakováním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C5246FE-B665-4BA8-861A-7B476054FC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Kolika způsoby můžeme vymalovat pokoj, pokud jsou zde 4 stěny a máme k dispozici dvě barvy, červenou a bílou?</a:t>
                </a:r>
              </a:p>
              <a:p>
                <a:r>
                  <a:rPr lang="cs-C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Kolik různých 4-místných telefonních čísel lze sestavit ze dvou čísel, 0 a 1?</a:t>
                </a:r>
              </a:p>
              <a:p>
                <a:endParaRPr lang="cs-CZ" sz="18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cs-CZ" sz="1800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1. abstrakční zdvih: </a:t>
                </a:r>
                <a:r>
                  <a:rPr lang="cs-CZ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Kolika způsoby lze každému z 4 prvků přiřadit 2 prvků? Záleží na uspořádání a prvky se mohou opakovat.</a:t>
                </a:r>
              </a:p>
              <a:p>
                <a:r>
                  <a:rPr lang="cs-CZ" sz="1800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abstrakční zdvih: </a:t>
                </a:r>
                <a:r>
                  <a:rPr lang="cs-CZ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Kolika způsoby lze každému z k prvků přiřadit n prvků? Záleží na uspořádání a prvky se mohou opakovat. To je ekvivalentní tomu, že hledáme </a:t>
                </a:r>
                <a:r>
                  <a:rPr lang="cs-CZ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počet variací s opakováním k-té třídy z n prvků</a:t>
                </a:r>
                <a:r>
                  <a:rPr lang="cs-CZ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cs-C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Ge</a:t>
                </a:r>
                <a:r>
                  <a:rPr lang="cs-CZ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nerický model: </a:t>
                </a:r>
                <a:r>
                  <a:rPr lang="cs-CZ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počet variací s opakováním k-té třídy z n prvků spočteme jako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C5246FE-B665-4BA8-861A-7B476054FC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7" t="-13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7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B0E94-5850-4A78-8C4F-DC95CA01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Permutace s opakováním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E3F96-CAED-46C7-B09F-1908FB391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Máme v krabičce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pastelek: </a:t>
            </a:r>
            <a:r>
              <a:rPr lang="cs-CZ" sz="1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modré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žluté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sz="1800" b="1" dirty="0">
                <a:solidFill>
                  <a:srgbClr val="FF8B8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červené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Pastelky jedné barvy považujeme za nerozlišitelné – jsou stejně dlouhé, stejně ořezané, atp. Kolika způsoby je můžeme uspořádat v krabičce?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psací potřeby, papírnictví&#10;&#10;Popis byl vytvořen automaticky">
            <a:extLst>
              <a:ext uri="{FF2B5EF4-FFF2-40B4-BE49-F238E27FC236}">
                <a16:creationId xmlns:a16="http://schemas.microsoft.com/office/drawing/2014/main" id="{E5300E4D-0F6A-44B9-89F8-B8DFCA813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3068960"/>
            <a:ext cx="4684115" cy="35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B0E94-5850-4A78-8C4F-DC95CA01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Permutace s opakováním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E3F96-CAED-46C7-B09F-1908FB391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Máme v krabičce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pastelek: </a:t>
            </a:r>
            <a:r>
              <a:rPr lang="cs-CZ" sz="1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modré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žluté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sz="1800" b="1" dirty="0">
                <a:solidFill>
                  <a:srgbClr val="FF8B8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červené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Pastelky jedné barvy považujeme za nerozlišitelné – jsou stejně dlouhé, stejně ořezané, atp. Kolika způsoby je můžeme uspořádat v krabičce?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řadě stojí 9 osob třech různých národností: 3 Francouzi, 2 Češi a 4 Angličani. Kolika způsoby se mohou postavit do řady, pokud zaměnění dvou osob stejné národnosti považujeme za stejné uspořádání?</a:t>
            </a:r>
          </a:p>
        </p:txBody>
      </p:sp>
      <p:pic>
        <p:nvPicPr>
          <p:cNvPr id="5" name="Obrázek 4" descr="Obsah obrázku psací potřeby, papírnictví&#10;&#10;Popis byl vytvořen automaticky">
            <a:extLst>
              <a:ext uri="{FF2B5EF4-FFF2-40B4-BE49-F238E27FC236}">
                <a16:creationId xmlns:a16="http://schemas.microsoft.com/office/drawing/2014/main" id="{E5300E4D-0F6A-44B9-89F8-B8DFCA813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4111253"/>
            <a:ext cx="2713714" cy="208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B0E94-5850-4A78-8C4F-DC95CA01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Permutace s opakováním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E1E3F96-CAED-46C7-B09F-1908FB3919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9396535" cy="433231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Máme v krabičce </a:t>
                </a:r>
                <a:r>
                  <a:rPr lang="cs-CZ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 pastelek: </a:t>
                </a:r>
                <a:r>
                  <a:rPr lang="cs-CZ" sz="1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modré</a:t>
                </a:r>
                <a:r>
                  <a:rPr lang="cs-C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1800" b="1" dirty="0">
                    <a:solidFill>
                      <a:srgbClr val="FFFF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žluté </a:t>
                </a:r>
                <a:r>
                  <a:rPr lang="cs-C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cs-CZ" sz="1800" b="1" dirty="0">
                    <a:solidFill>
                      <a:srgbClr val="FF8B8B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 červené</a:t>
                </a:r>
                <a:r>
                  <a:rPr lang="cs-C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Pastelky jedné barvy považujeme za nerozlišitelné – jsou stejně dlouhé, stejně ořezané, atp. Kolika způsoby je můžeme uspořádat v krabičce?</a:t>
                </a:r>
              </a:p>
              <a:p>
                <a:r>
                  <a:rPr lang="cs-CZ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 řadě stojí 9 osob třech různých národností: 3 Francouzi, 2 Češi a 4 Angličani. Kolika způsoby se mohou postavit do řady, pokud zaměnění dvou osob stejné národnosti považujeme za stejné uspořádání?</a:t>
                </a:r>
              </a:p>
              <a:p>
                <a:pPr marL="0" indent="0" algn="ctr">
                  <a:buNone/>
                </a:pPr>
                <a:r>
                  <a:rPr lang="cs-CZ" sz="22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Odpověď: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200" b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rial Nova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cs-CZ" sz="2200" b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3+2+4</m:t>
                        </m:r>
                        <m:r>
                          <m:rPr>
                            <m:nor/>
                          </m:rPr>
                          <a:rPr lang="cs-CZ" sz="2200" b="1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Arial Nova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)!</m:t>
                        </m:r>
                      </m:num>
                      <m:den>
                        <m:r>
                          <a:rPr lang="cs-CZ" sz="2200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cs-CZ" sz="2200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 </m:t>
                        </m:r>
                        <m:r>
                          <a:rPr lang="cs-CZ" sz="2200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cs-CZ" sz="2200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 </m:t>
                        </m:r>
                        <m:r>
                          <a:rPr lang="cs-CZ" sz="2200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cs-CZ" sz="2200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lang="cs-CZ" sz="22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Nova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cs-CZ" sz="1800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1. abstrakční zdvih</a:t>
                </a:r>
                <a:r>
                  <a:rPr lang="cs-CZ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Máme tři různé skupiny a v každé skupině jsou </a:t>
                </a:r>
                <a:r>
                  <a:rPr lang="cs-CZ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nerozlišitelné</a:t>
                </a:r>
                <a:r>
                  <a:rPr lang="cs-CZ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prvky. V první skupině jsou 3 prvky, ve druhé skupině jsou 2 prvky a ve třetí skupině jsou 4 prvky. Kolika způsoby je můžeme přerovnat?</a:t>
                </a:r>
              </a:p>
              <a:p>
                <a:r>
                  <a:rPr lang="cs-CZ" sz="18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abstrakční z</a:t>
                </a:r>
                <a:r>
                  <a:rPr lang="cs-CZ" sz="1800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dvih</a:t>
                </a:r>
                <a:r>
                  <a:rPr lang="cs-CZ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Kolika způsoby můžeme uspořádat skupinu n prvků, která se skládá z k skupin, přičemž každá taková podskupina obsahuje nerozlišitelné prvky (k1 je počet prvků v první podskupině, k2 počet prvků v druhé podskupině, … apod)</a:t>
                </a:r>
              </a:p>
              <a:p>
                <a:r>
                  <a:rPr lang="cs-CZ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Generický model: Hledáme počet permutací s opakováním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cs-CZ" sz="1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cs-CZ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cs-CZ" sz="1800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1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1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cs-CZ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 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…+</m:t>
                            </m:r>
                            <m:sSub>
                              <m:sSubPr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1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cs-CZ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d>
                        <m:r>
                          <a:rPr lang="cs-CZ" sz="1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!∗</m:t>
                        </m:r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!∗…∗</m:t>
                        </m:r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lang="cs-CZ" sz="18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cs-CZ" sz="18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cs-CZ" sz="18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E1E3F96-CAED-46C7-B09F-1908FB391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9396535" cy="4332313"/>
              </a:xfrm>
              <a:blipFill>
                <a:blip r:embed="rId2"/>
                <a:stretch>
                  <a:fillRect l="-324" t="-1969" r="-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8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Permutace bez opakování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Kolika způsoby lze uspořádat v poličce 3 různé knihy?</a:t>
            </a:r>
          </a:p>
          <a:p>
            <a:pPr lvl="0" rtl="0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AE9CB6F-7500-4551-854C-8625F4303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827247"/>
            <a:ext cx="5760640" cy="40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7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B0E94-5850-4A78-8C4F-DC95CA01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s opakováním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E3F96-CAED-46C7-B09F-1908FB391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396535" cy="4114801"/>
          </a:xfrm>
        </p:spPr>
        <p:txBody>
          <a:bodyPr>
            <a:normAutofit/>
          </a:bodyPr>
          <a:lstStyle/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cukrárně mají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druhy dortů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dostatečném množství: </a:t>
            </a:r>
            <a:r>
              <a:rPr lang="cs-CZ" sz="1800" b="1" dirty="0">
                <a:solidFill>
                  <a:srgbClr val="FF8B8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Jahodový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800" b="1" dirty="0">
                <a:solidFill>
                  <a:srgbClr val="F59B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čokoládový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banánový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Kolika způsoby lze koupit 5 dortů?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Obsah obrázku jídlo, dřevěné&#10;&#10;Popis byl vytvořen automaticky">
            <a:extLst>
              <a:ext uri="{FF2B5EF4-FFF2-40B4-BE49-F238E27FC236}">
                <a16:creationId xmlns:a16="http://schemas.microsoft.com/office/drawing/2014/main" id="{9BDBE76C-36DF-4634-A6F4-679154CDA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3420368"/>
            <a:ext cx="5198864" cy="2599432"/>
          </a:xfrm>
          <a:prstGeom prst="rect">
            <a:avLst/>
          </a:prstGeom>
        </p:spPr>
      </p:pic>
      <p:pic>
        <p:nvPicPr>
          <p:cNvPr id="7" name="Obrázek 6" descr="Obsah obrázku dort, stůl, jídlo, talíř&#10;&#10;Popis byl vytvořen automaticky">
            <a:extLst>
              <a:ext uri="{FF2B5EF4-FFF2-40B4-BE49-F238E27FC236}">
                <a16:creationId xmlns:a16="http://schemas.microsoft.com/office/drawing/2014/main" id="{DA56E6A2-456F-4293-856E-D4ADB5DC7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29" y="3429001"/>
            <a:ext cx="389838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6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B0E94-5850-4A78-8C4F-DC95CA01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s opakováním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E3F96-CAED-46C7-B09F-1908FB391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756575" cy="4114801"/>
          </a:xfrm>
        </p:spPr>
        <p:txBody>
          <a:bodyPr>
            <a:normAutofit/>
          </a:bodyPr>
          <a:lstStyle/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cukrárně mají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druhy dortů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dostatečném množství: </a:t>
            </a:r>
            <a:r>
              <a:rPr lang="cs-CZ" sz="1800" b="1" dirty="0">
                <a:solidFill>
                  <a:srgbClr val="FF8B8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Jahodový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800" b="1" dirty="0">
                <a:solidFill>
                  <a:srgbClr val="F59B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čokoládový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banánový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Kolika způsoby lze koupit 5 dortů?</a:t>
            </a:r>
          </a:p>
          <a:p>
            <a:endParaRPr lang="cs-CZ" sz="1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abstrakční zdvih: Kolika způsoby lze vybrat celkem 5 prvků, vybíráme-li ze 3 skupin, přičemž v každé skupině jsou nerozlišitelné prvky a je jich neomezený počet?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Obsah obrázku jídlo, dřevěné&#10;&#10;Popis byl vytvořen automaticky">
            <a:extLst>
              <a:ext uri="{FF2B5EF4-FFF2-40B4-BE49-F238E27FC236}">
                <a16:creationId xmlns:a16="http://schemas.microsoft.com/office/drawing/2014/main" id="{9BDBE76C-36DF-4634-A6F4-679154CDA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5214816"/>
            <a:ext cx="3021360" cy="1510680"/>
          </a:xfrm>
          <a:prstGeom prst="rect">
            <a:avLst/>
          </a:prstGeom>
        </p:spPr>
      </p:pic>
      <p:pic>
        <p:nvPicPr>
          <p:cNvPr id="7" name="Obrázek 6" descr="Obsah obrázku dort, stůl, jídlo, talíř&#10;&#10;Popis byl vytvořen automaticky">
            <a:extLst>
              <a:ext uri="{FF2B5EF4-FFF2-40B4-BE49-F238E27FC236}">
                <a16:creationId xmlns:a16="http://schemas.microsoft.com/office/drawing/2014/main" id="{DA56E6A2-456F-4293-856E-D4ADB5DC7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314103"/>
            <a:ext cx="2123727" cy="141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B0E94-5850-4A78-8C4F-DC95CA01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s opakováním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E3F96-CAED-46C7-B09F-1908FB391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756575" cy="4114801"/>
          </a:xfrm>
        </p:spPr>
        <p:txBody>
          <a:bodyPr>
            <a:normAutofit/>
          </a:bodyPr>
          <a:lstStyle/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cukrárně mají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druhy dortů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dostatečném množství: </a:t>
            </a:r>
            <a:r>
              <a:rPr lang="cs-CZ" sz="1800" b="1" dirty="0">
                <a:solidFill>
                  <a:srgbClr val="FF8B8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Jahodový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800" b="1" dirty="0">
                <a:solidFill>
                  <a:srgbClr val="F59B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čokoládový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banánový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Kolika způsoby lze koupit 5 dortů?</a:t>
            </a:r>
          </a:p>
          <a:p>
            <a:endParaRPr lang="cs-CZ" sz="1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abstrakční zdvih: Kolika způsoby lze vybrat celkem 5 prvků, vybíráme-li ze 3 skupin, přičemž v každé skupině jsou nerozlišitelné prvky a je jich neomezený počet?</a:t>
            </a:r>
          </a:p>
          <a:p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abstrakční zdvih: Kolika způsoby lze vybrat k prvků z n různých skupin, pakliže v každém skupině máme neomezený počet nerozlišitelných prvků a nezáleží nám na uspořádání?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Obsah obrázku jídlo, dřevěné&#10;&#10;Popis byl vytvořen automaticky">
            <a:extLst>
              <a:ext uri="{FF2B5EF4-FFF2-40B4-BE49-F238E27FC236}">
                <a16:creationId xmlns:a16="http://schemas.microsoft.com/office/drawing/2014/main" id="{9BDBE76C-36DF-4634-A6F4-679154CDA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5214816"/>
            <a:ext cx="3021360" cy="1510680"/>
          </a:xfrm>
          <a:prstGeom prst="rect">
            <a:avLst/>
          </a:prstGeom>
        </p:spPr>
      </p:pic>
      <p:pic>
        <p:nvPicPr>
          <p:cNvPr id="7" name="Obrázek 6" descr="Obsah obrázku dort, stůl, jídlo, talíř&#10;&#10;Popis byl vytvořen automaticky">
            <a:extLst>
              <a:ext uri="{FF2B5EF4-FFF2-40B4-BE49-F238E27FC236}">
                <a16:creationId xmlns:a16="http://schemas.microsoft.com/office/drawing/2014/main" id="{DA56E6A2-456F-4293-856E-D4ADB5DC7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314103"/>
            <a:ext cx="2123727" cy="141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B0E94-5850-4A78-8C4F-DC95CA01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s opakováním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E3F96-CAED-46C7-B09F-1908FB391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756575" cy="4114801"/>
          </a:xfrm>
        </p:spPr>
        <p:txBody>
          <a:bodyPr>
            <a:normAutofit/>
          </a:bodyPr>
          <a:lstStyle/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cukrárně mají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druhy dortů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dostatečném množství: </a:t>
            </a:r>
            <a:r>
              <a:rPr lang="cs-CZ" sz="1800" b="1" dirty="0">
                <a:solidFill>
                  <a:srgbClr val="FF8B8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Jahodový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800" b="1" dirty="0">
                <a:solidFill>
                  <a:srgbClr val="F59B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čokoládový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banánový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Kolika způsoby lze koupit 5 dortů?</a:t>
            </a:r>
          </a:p>
          <a:p>
            <a:endParaRPr lang="cs-CZ" sz="1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abstrakční zdvih: Kolika způsoby lze vybrat celkem 5 prvků, vybíráme-li ze 3 skupin, přičemž v každé skupině jsou nerozlišitelné prvky a je jich neomezený počet?</a:t>
            </a:r>
          </a:p>
          <a:p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abstrakční zdvih: Kolika způsoby lze vybrat k prvků z n různých skupin, pakliže v každém skupině máme neomezený počet nerozlišitelných prvků a nezáleží nám na uspořádání?</a:t>
            </a:r>
          </a:p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Generický model: 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Ptáme se na počet </a:t>
            </a:r>
            <a:r>
              <a:rPr lang="cs-CZ" sz="18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kombinací s opakováním k-té třídy z n prvků.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Obsah obrázku dort, stůl, jídlo, talíř&#10;&#10;Popis byl vytvořen automaticky">
            <a:extLst>
              <a:ext uri="{FF2B5EF4-FFF2-40B4-BE49-F238E27FC236}">
                <a16:creationId xmlns:a16="http://schemas.microsoft.com/office/drawing/2014/main" id="{DA56E6A2-456F-4293-856E-D4ADB5DC7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314103"/>
            <a:ext cx="2123727" cy="141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B0E94-5850-4A78-8C4F-DC95CA01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s opakováním – odvození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E3F96-CAED-46C7-B09F-1908FB391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756575" cy="4114801"/>
          </a:xfrm>
        </p:spPr>
        <p:txBody>
          <a:bodyPr>
            <a:normAutofit/>
          </a:bodyPr>
          <a:lstStyle/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cukrárně mají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druhy dortů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dostatečném množství: </a:t>
            </a:r>
            <a:r>
              <a:rPr lang="cs-CZ" sz="1800" b="1" dirty="0">
                <a:solidFill>
                  <a:srgbClr val="FF8B8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Jahodový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800" b="1" dirty="0">
                <a:solidFill>
                  <a:srgbClr val="F59B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čokoládový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banánový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Kolika způsoby lze koupit 5 dortů?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Izomorfní úloha s úlohou „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Kolika způsoby lze vložit 5 nerozlišitelných předmětů do 3 přihrádek?“</a:t>
            </a:r>
          </a:p>
          <a:p>
            <a:r>
              <a:rPr lang="cs-CZ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Hnědé kolečka reprezentují čokoládové dorty, červené kolečka jahodové dorty a modré kolečky banánové dorty. Tedy první řádek reprezentuje možnost, že jsme koupili v cukrárně 2 čokoládové, 1 jahodový a 2 banánové dorty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atd.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Obsah obrázku dort, stůl, jídlo, talíř&#10;&#10;Popis byl vytvořen automaticky">
            <a:extLst>
              <a:ext uri="{FF2B5EF4-FFF2-40B4-BE49-F238E27FC236}">
                <a16:creationId xmlns:a16="http://schemas.microsoft.com/office/drawing/2014/main" id="{DA56E6A2-456F-4293-856E-D4ADB5DC7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314103"/>
            <a:ext cx="2123727" cy="14113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B2C4AA2-C21F-454B-9267-00E3C9037C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4" y="4221088"/>
            <a:ext cx="7416824" cy="249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6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B0E94-5850-4A78-8C4F-DC95CA01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s opakováním – odvození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E1E3F96-CAED-46C7-B09F-1908FB3919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9756575" cy="4114801"/>
              </a:xfrm>
            </p:spPr>
            <p:txBody>
              <a:bodyPr>
                <a:normAutofit/>
              </a:bodyPr>
              <a:lstStyle/>
              <a:p>
                <a:endParaRPr lang="cs-CZ" sz="18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cs-CZ" sz="23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„</a:t>
                </a:r>
                <a:r>
                  <a:rPr lang="cs-CZ" sz="2300" b="1" u="sng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Kolika způsoby lze vložit 5 nerozlišitelných předmětů do 3 přihrádek?“ </a:t>
                </a:r>
                <a:r>
                  <a:rPr lang="cs-CZ" sz="23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je izomorfní úloha k úloze „</a:t>
                </a:r>
                <a:r>
                  <a:rPr lang="cs-CZ" sz="2300" b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 krabičce máme 7 pastelek – 2 žluté a 5 červených. Pastelky téže barvy jsou nerozlišitelné. Kolika způsobe je lze uspořádat</a:t>
                </a:r>
                <a:r>
                  <a:rPr lang="cs-CZ" sz="23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?“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sz="23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23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p>
                        <m:r>
                          <a:rPr lang="cs-CZ" sz="23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cs-CZ" sz="23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23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cs-CZ" sz="23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cs-CZ" sz="23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  <m:r>
                      <a:rPr lang="cs-CZ" sz="23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cs-CZ" sz="23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3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cs-CZ" sz="23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cs-CZ" sz="23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cs-CZ" sz="2300" b="1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𝟓</m:t>
                            </m:r>
                          </m:e>
                        </m:d>
                        <m:r>
                          <a:rPr lang="cs-CZ" sz="23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r>
                          <a:rPr lang="cs-CZ" sz="23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cs-CZ" sz="23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 </m:t>
                        </m:r>
                        <m:r>
                          <a:rPr lang="cs-CZ" sz="23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cs-CZ" sz="23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cs-CZ" sz="23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21</a:t>
                </a:r>
              </a:p>
              <a:p>
                <a:pPr marL="0" indent="0">
                  <a:buNone/>
                </a:pPr>
                <a:endParaRPr lang="cs-CZ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E1E3F96-CAED-46C7-B09F-1908FB391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9756575" cy="4114801"/>
              </a:xfrm>
              <a:blipFill>
                <a:blip r:embed="rId2"/>
                <a:stretch>
                  <a:fillRect l="-750" r="-5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5B2C4AA2-C21F-454B-9267-00E3C9037C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4" y="4221088"/>
            <a:ext cx="7416824" cy="249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3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B0E94-5850-4A78-8C4F-DC95CA01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s opakováním – odvození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E1E3F96-CAED-46C7-B09F-1908FB3919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340769"/>
                <a:ext cx="9756575" cy="4679032"/>
              </a:xfrm>
            </p:spPr>
            <p:txBody>
              <a:bodyPr>
                <a:normAutofit/>
              </a:bodyPr>
              <a:lstStyle/>
              <a:p>
                <a:endParaRPr lang="cs-CZ" sz="18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cs-CZ" sz="23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„</a:t>
                </a:r>
                <a:r>
                  <a:rPr lang="cs-CZ" sz="2300" b="1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Kolika způsoby lze vložit </a:t>
                </a:r>
                <a:r>
                  <a:rPr lang="cs-CZ" sz="2300" b="1" i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</a:t>
                </a:r>
                <a:r>
                  <a:rPr lang="cs-CZ" sz="2300" b="1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nerozlišitelných předmětů do </a:t>
                </a:r>
                <a:r>
                  <a:rPr lang="cs-CZ" sz="2300" b="1" i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</a:t>
                </a:r>
                <a:r>
                  <a:rPr lang="cs-CZ" sz="2300" b="1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přihrádek?“ </a:t>
                </a:r>
                <a:r>
                  <a:rPr lang="cs-CZ" sz="23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je izomorfní úloha k úloze „</a:t>
                </a:r>
                <a:r>
                  <a:rPr lang="cs-CZ" sz="2300" b="1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 krabičce máme </a:t>
                </a:r>
                <a:r>
                  <a:rPr lang="cs-CZ" sz="2300" b="1" i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k+n-1 </a:t>
                </a:r>
                <a:r>
                  <a:rPr lang="cs-CZ" sz="2300" b="1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pastelek – z toho </a:t>
                </a:r>
                <a:r>
                  <a:rPr lang="cs-CZ" sz="2300" b="1" i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</a:t>
                </a:r>
                <a:r>
                  <a:rPr lang="cs-CZ" sz="2300" b="1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žlutých a </a:t>
                </a:r>
                <a:r>
                  <a:rPr lang="cs-CZ" sz="2300" b="1" i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n-1</a:t>
                </a:r>
                <a:r>
                  <a:rPr lang="cs-CZ" sz="2300" b="1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červených. Pastelky téže barvy jsou nerozlišitelné. Kolika způsoby je lze uspořádat?“ (tj. permutace s opakováním z prvků k a n-1) </a:t>
                </a:r>
                <a:r>
                  <a:rPr lang="cs-CZ" sz="23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to je izomorfní úloze </a:t>
                </a:r>
                <a:r>
                  <a:rPr lang="cs-CZ" sz="23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„</a:t>
                </a:r>
                <a:r>
                  <a:rPr lang="cs-CZ" sz="2400" i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Kolika způsoby lze vybrat </a:t>
                </a:r>
                <a:r>
                  <a:rPr lang="cs-CZ" sz="2400" b="1" i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</a:t>
                </a:r>
                <a:r>
                  <a:rPr lang="cs-CZ" sz="2400" i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prvků z </a:t>
                </a:r>
                <a:r>
                  <a:rPr lang="cs-CZ" sz="2400" b="1" i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</a:t>
                </a:r>
                <a:r>
                  <a:rPr lang="cs-CZ" sz="2400" i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různých skupin, pakliže v každém skupině máme neomezený počet nerozlišitelných prvků a nezáleží nám na uspořádání?“ (tj. kombinace s opakováním k-té třídy z n prvků)</a:t>
                </a:r>
                <a:endParaRPr lang="cs-CZ" sz="23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p>
                          <m:r>
                            <a:rPr lang="cs-CZ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cs-CZ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cs-CZ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  <m:r>
                            <a:rPr lang="cs-CZ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cs-CZ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cs-CZ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cs-CZ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cs-CZ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cs-CZ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𝑲</m:t>
                          </m:r>
                        </m:e>
                        <m:sup>
                          <m:r>
                            <a:rPr lang="cs-CZ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cs-CZ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cs-CZ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  <m:r>
                            <a:rPr lang="cs-CZ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cs-CZ" sz="3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cs-CZ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E1E3F96-CAED-46C7-B09F-1908FB3919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340769"/>
                <a:ext cx="9756575" cy="4679032"/>
              </a:xfrm>
              <a:blipFill>
                <a:blip r:embed="rId2"/>
                <a:stretch>
                  <a:fillRect l="-750" r="-1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5B2C4AA2-C21F-454B-9267-00E3C9037C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7" y="4653136"/>
            <a:ext cx="2917742" cy="109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Obsah obrázku jídlo, dřevěné&#10;&#10;Popis byl vytvořen automaticky">
            <a:extLst>
              <a:ext uri="{FF2B5EF4-FFF2-40B4-BE49-F238E27FC236}">
                <a16:creationId xmlns:a16="http://schemas.microsoft.com/office/drawing/2014/main" id="{AB7663F3-3149-4AB8-BD71-CFD9C0F45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69" y="4950964"/>
            <a:ext cx="3312368" cy="1656184"/>
          </a:xfrm>
          <a:prstGeom prst="rect">
            <a:avLst/>
          </a:prstGeom>
        </p:spPr>
      </p:pic>
      <p:pic>
        <p:nvPicPr>
          <p:cNvPr id="10" name="Obrázek 9" descr="Obsah obrázku psací potřeby, papírnictví&#10;&#10;Popis byl vytvořen automaticky">
            <a:extLst>
              <a:ext uri="{FF2B5EF4-FFF2-40B4-BE49-F238E27FC236}">
                <a16:creationId xmlns:a16="http://schemas.microsoft.com/office/drawing/2014/main" id="{47A6FC45-E305-4633-9049-098EF5ACF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03" y="4933227"/>
            <a:ext cx="215805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8C227-F7C3-45EB-B221-06E8FEC7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2576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Permutace bez opakování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Kolika způsoby lze uspořádat v poličce 3 různé knihy?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 různých telefonních čísel lze sestavit z  3 různých číslic?</a:t>
            </a:r>
          </a:p>
          <a:p>
            <a:pPr marL="0" indent="0" algn="ctr"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158, 185, 581, 518, 815, 851</a:t>
            </a: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rtl="0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AE9CB6F-7500-4551-854C-8625F4303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838200"/>
            <a:ext cx="5760640" cy="40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Permutace bez opakování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Kolika způsoby lze uspořádat v poličce 3 různé knihy?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 různých telefonních čísel lze sestavit z  3 různých číslic?</a:t>
            </a:r>
          </a:p>
          <a:p>
            <a:pPr marL="0" indent="0" algn="ctr"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158, 185, 581, 518, 815, 851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Kolika způsoby se mohou 3 lidé postavit do fronty?</a:t>
            </a: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rtl="0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AE9CB6F-7500-4551-854C-8625F4303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838200"/>
            <a:ext cx="5760640" cy="40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Permutace bez opakování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522413" y="1904999"/>
            <a:ext cx="9324527" cy="4692353"/>
          </a:xfrm>
        </p:spPr>
        <p:txBody>
          <a:bodyPr rtlCol="0">
            <a:norm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Kolika způsoby lze uspořádat v poličce 3 různé knihy?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 různých telefonních čísel lze sestavit z  3 různých číslic?</a:t>
            </a:r>
          </a:p>
          <a:p>
            <a:pPr marL="0" indent="0" algn="ctr"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158, 185, 581, 518, 815, 851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Kolika způsoby se mohou 3 lidé postavit do fronty?</a:t>
            </a: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Máme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izolované modely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permutace bez opakování – </a:t>
            </a:r>
            <a:r>
              <a:rPr lang="cs-CZ" sz="1800" i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abstrakčním zdvihem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bylo uvědomění si, že se jedná o jednu a tutéž úlohu „</a:t>
            </a:r>
            <a:r>
              <a:rPr lang="cs-CZ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Kolika způsoby lze uspořádat 3 různé prvky</a:t>
            </a:r>
            <a:r>
              <a:rPr lang="cs-CZ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?“</a:t>
            </a:r>
          </a:p>
          <a:p>
            <a:r>
              <a:rPr lang="cs-CZ" sz="1800" i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abstrakčním zdvihem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bylo uvědomění si, že ve všech případech řešíme úlohu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„Kolika způsoby lze uspořádat n různých prvků, pokud záleží na jejich pořadí a prvky se nemohou opakovat?“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Odpověď: n*(n-1)*…*3*2*1</a:t>
            </a:r>
          </a:p>
          <a:p>
            <a:pPr marL="0" indent="0">
              <a:buNone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Generický model: Počet permutací bez opakování z n prvků je roven n! = n*(n-1)*…*3*2*1</a:t>
            </a:r>
          </a:p>
          <a:p>
            <a:pPr marL="0" indent="0">
              <a:buNone/>
            </a:pP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rtl="0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AE9CB6F-7500-4551-854C-8625F4303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332656"/>
            <a:ext cx="5760640" cy="40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8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1BAD9-14D7-40AD-B852-6ACA7C1A1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Variace bez opakování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80E96A-A7C3-4A95-B3F9-B50E5EE40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trati běží 10 závodníků. Kolika způsoby mezi ně můžeme rozdat 3 medaile: zlatou, stříbrnou a bronzovou?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98EAB0-23AA-4AD3-A2FE-ED00322BA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3068960"/>
            <a:ext cx="1952296" cy="2324473"/>
          </a:xfrm>
          <a:prstGeom prst="rect">
            <a:avLst/>
          </a:prstGeom>
        </p:spPr>
      </p:pic>
      <p:pic>
        <p:nvPicPr>
          <p:cNvPr id="7" name="Obrázek 6" descr="Obsah obrázku strom, exteriér, sport, lidé&#10;&#10;Popis byl vytvořen automaticky">
            <a:extLst>
              <a:ext uri="{FF2B5EF4-FFF2-40B4-BE49-F238E27FC236}">
                <a16:creationId xmlns:a16="http://schemas.microsoft.com/office/drawing/2014/main" id="{67705A72-F99B-4008-9D47-893634F0D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2597569"/>
            <a:ext cx="5760640" cy="38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1BAD9-14D7-40AD-B852-6ACA7C1A1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Variace bez opakování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80E96A-A7C3-4A95-B3F9-B50E5EE40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trati běží 10 závodníků. Kolika způsoby mezi ně můžeme rozdat 3 medaile: zlatou, stříbrnou a bronzovou?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 třímístných telefonních čísel lze utvořil z číslic 0-9, pokud se číslice nemohou opakovat?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98EAB0-23AA-4AD3-A2FE-ED00322BA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3068960"/>
            <a:ext cx="1952296" cy="23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1BAD9-14D7-40AD-B852-6ACA7C1A1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Variace bez opakování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80E96A-A7C3-4A95-B3F9-B50E5EE40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trati běží 10 závodníků. Kolika způsoby mezi ně můžeme rozdat 3 medaile: zlatou, stříbrnou a bronzovou?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 třímístných telefonních čísel lze utvořil z číslic 0-9, pokud se číslice nemohou opakovat?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Učitel při hodině matematiky napíše na tabuli tři různé příklady a ve třídě je 10 studentů. Kolika způsoby může vyvolat tři studenty na ústní zkoušení?</a:t>
            </a: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98EAB0-23AA-4AD3-A2FE-ED00322BA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52" y="4293096"/>
            <a:ext cx="1952296" cy="23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8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1BAD9-14D7-40AD-B852-6ACA7C1A1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Variace bez opakování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A180E96A-A7C3-4A95-B3F9-B50E5EE40A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3" y="1904999"/>
                <a:ext cx="9540551" cy="41148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 trati běží 10 závodníků. Kolika způsoby mezi ně můžeme rozdat 3 medaile: zlatou, stříbrnou a bronzovou?</a:t>
                </a:r>
              </a:p>
              <a:p>
                <a:r>
                  <a:rPr lang="cs-C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Kolik třímístných telefonních čísel lze utvořil z číslic 0-9, pokud se číslice nemohou opakovat?</a:t>
                </a:r>
              </a:p>
              <a:p>
                <a:r>
                  <a:rPr lang="cs-CZ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Učitel při hodině matematiky napíše na tabuli tři různé příklady a ve třídě je 10 studentů. Kolika způsoby může vyvolat tři studenty na ústní zkoušení?</a:t>
                </a:r>
              </a:p>
              <a:p>
                <a:endParaRPr lang="cs-CZ" sz="18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cs-CZ" sz="1800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1. abstrakční zdvih</a:t>
                </a:r>
                <a:r>
                  <a:rPr lang="cs-CZ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Řešíme stejnou úlohu „Kolika způsoby můžeme vybrat 3 různé prvky z 10, pokud nám záleží na jejich pořadí?“</a:t>
                </a:r>
              </a:p>
              <a:p>
                <a:r>
                  <a:rPr lang="cs-CZ" sz="1800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abstrakční zdvih</a:t>
                </a:r>
                <a:r>
                  <a:rPr lang="cs-CZ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Řešíme-li úlohu „Kolika způsoby můžeme vybrat </a:t>
                </a:r>
                <a:r>
                  <a:rPr lang="cs-CZ" sz="1800" b="1" dirty="0">
                    <a:solidFill>
                      <a:schemeClr val="accent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</a:t>
                </a:r>
                <a:r>
                  <a:rPr lang="cs-CZ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různých prvků z </a:t>
                </a:r>
                <a:r>
                  <a:rPr lang="cs-CZ" sz="1800" b="1" dirty="0">
                    <a:solidFill>
                      <a:schemeClr val="accent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</a:t>
                </a:r>
                <a:r>
                  <a:rPr lang="cs-CZ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pokud nám záleží na jejich pořadí?“, ptáme se na počet </a:t>
                </a:r>
                <a:r>
                  <a:rPr lang="cs-CZ" sz="1800" b="1" u="sng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variací bez opakování k-té třídy z n prvků</a:t>
                </a:r>
                <a:r>
                  <a:rPr lang="cs-CZ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cs-CZ" sz="1800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Generický model</a:t>
                </a:r>
                <a:r>
                  <a:rPr lang="cs-CZ" sz="18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Kolika způsoby lze vybrat k různých prvků z n, pokud nám záleží na jejich pořadí je počet variací bez opakování k-té třídy z n prvků a spočteme je: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𝑉</m:t>
                    </m:r>
                    <m:d>
                      <m:d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cs-CZ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cs-CZ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cs-CZ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endParaRPr lang="cs-CZ" sz="18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cs-C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A180E96A-A7C3-4A95-B3F9-B50E5EE40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1904999"/>
                <a:ext cx="9540551" cy="4114801"/>
              </a:xfrm>
              <a:blipFill>
                <a:blip r:embed="rId2"/>
                <a:stretch>
                  <a:fillRect l="-319" t="-1479" r="-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7198EAB0-23AA-4AD3-A2FE-ED00322BA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76" y="381000"/>
            <a:ext cx="1520248" cy="181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Šablona s modrým motivem atom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756890_TF03460636.potx" id="{FFB3ADF7-1C76-423B-857B-0289A421EBD9}" vid="{8033B72B-21F0-4CE6-9005-476EABACBA94}"/>
    </a:ext>
  </a:extLst>
</a:theme>
</file>

<file path=ppt/theme/theme2.xml><?xml version="1.0" encoding="utf-8"?>
<a:theme xmlns:a="http://schemas.openxmlformats.org/drawingml/2006/main" name="Firemní motiv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Snímky s modrým motivem atomu</Template>
  <TotalTime>1614</TotalTime>
  <Words>1829</Words>
  <Application>Microsoft Office PowerPoint</Application>
  <PresentationFormat>Vlastní</PresentationFormat>
  <Paragraphs>141</Paragraphs>
  <Slides>27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Arial Nova</vt:lpstr>
      <vt:lpstr>Calibri</vt:lpstr>
      <vt:lpstr>Cambria Math</vt:lpstr>
      <vt:lpstr>Century Gothic</vt:lpstr>
      <vt:lpstr>Šablona s modrým motivem atomu</vt:lpstr>
      <vt:lpstr>Izomorfní úlohy v kombinatorice</vt:lpstr>
      <vt:lpstr>Permutace bez opakování</vt:lpstr>
      <vt:lpstr>Permutace bez opakování</vt:lpstr>
      <vt:lpstr>Permutace bez opakování</vt:lpstr>
      <vt:lpstr>Permutace bez opakování</vt:lpstr>
      <vt:lpstr>Variace bez opakování</vt:lpstr>
      <vt:lpstr>Variace bez opakování</vt:lpstr>
      <vt:lpstr>Variace bez opakování</vt:lpstr>
      <vt:lpstr>Variace bez opakování</vt:lpstr>
      <vt:lpstr>Kombinace bez opakování</vt:lpstr>
      <vt:lpstr>Kombinace bez opakování</vt:lpstr>
      <vt:lpstr>Kombinace bez opakování</vt:lpstr>
      <vt:lpstr>Kombinace bez opakování</vt:lpstr>
      <vt:lpstr>Variace s opakováním</vt:lpstr>
      <vt:lpstr>Variace s opakováním</vt:lpstr>
      <vt:lpstr>Variace s opakováním</vt:lpstr>
      <vt:lpstr>Permutace s opakováním</vt:lpstr>
      <vt:lpstr>Permutace s opakováním</vt:lpstr>
      <vt:lpstr>Permutace s opakováním</vt:lpstr>
      <vt:lpstr>Kombinace s opakováním</vt:lpstr>
      <vt:lpstr>Kombinace s opakováním</vt:lpstr>
      <vt:lpstr>Kombinace s opakováním</vt:lpstr>
      <vt:lpstr>Kombinace s opakováním</vt:lpstr>
      <vt:lpstr>Kombinace s opakováním – odvození </vt:lpstr>
      <vt:lpstr>Kombinace s opakováním – odvození </vt:lpstr>
      <vt:lpstr>Kombinace s opakováním – odvození 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Izomorfní úlohy v kombinatorice</dc:title>
  <dc:creator>Filip Konopka</dc:creator>
  <cp:lastModifiedBy>Filip Konopka</cp:lastModifiedBy>
  <cp:revision>27</cp:revision>
  <dcterms:created xsi:type="dcterms:W3CDTF">2021-04-30T08:26:32Z</dcterms:created>
  <dcterms:modified xsi:type="dcterms:W3CDTF">2021-05-03T00:42:28Z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